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p:restoredTop sz="94810"/>
  </p:normalViewPr>
  <p:slideViewPr>
    <p:cSldViewPr snapToGrid="0" snapToObjects="1">
      <p:cViewPr varScale="1">
        <p:scale>
          <a:sx n="112" d="100"/>
          <a:sy n="112" d="100"/>
        </p:scale>
        <p:origin x="520" y="192"/>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5: Multiple Linear Regression</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13.1</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a:latin typeface="Karla" charset="0"/>
                    <a:ea typeface="Karla" charset="0"/>
                    <a:cs typeface="Karla" charset="0"/>
                  </a:rPr>
                  <a:t>Translate this to Kevin’s language. Let’s look at the distance of the estimated value of the coefficient in units of SE(</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a:latin typeface="Karla" charset="0"/>
                    <a:ea typeface="Karla" charset="0"/>
                    <a:cs typeface="Karla" charset="0"/>
                  </a:rPr>
                  <a:t>) =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And also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200" i="1">
                                <a:solidFill>
                                  <a:schemeClr val="tx1">
                                    <a:lumMod val="75000"/>
                                    <a:lumOff val="25000"/>
                                  </a:schemeClr>
                                </a:solidFill>
                                <a:latin typeface="Cambria Math" panose="02040503050406030204" pitchFamily="18"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a:t>Hypothesis testing is a formal process through which we evaluate the validity of a statistical hypothesis by considering evidence for or against the hypothesis gathered by random sampling of the data. </a:t>
                </a:r>
              </a:p>
              <a:p>
                <a:pPr marL="457200" indent="-457200">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buFont typeface="+mj-lt"/>
                  <a:buAutoNum type="arabicPeriod"/>
                </a:pPr>
                <a:r>
                  <a:rPr lang="en-US" sz="2400" dirty="0"/>
                  <a:t>Choose a type of analysis, i.e. how to use sample data to evaluate the null hypothesis. Typically this involves choosing a </a:t>
                </a:r>
                <a:r>
                  <a:rPr lang="en-US" sz="2400" b="1" dirty="0"/>
                  <a:t>single test statistic</a:t>
                </a:r>
                <a:r>
                  <a:rPr lang="en-US" sz="2400" dirty="0"/>
                  <a:t>.</a:t>
                </a:r>
              </a:p>
              <a:p>
                <a:pPr marL="457200" indent="-457200">
                  <a:buFont typeface="+mj-lt"/>
                  <a:buAutoNum type="arabicPeriod"/>
                </a:pPr>
                <a:r>
                  <a:rPr lang="en-US" sz="2400" b="1" dirty="0"/>
                  <a:t>Compute </a:t>
                </a:r>
                <a:r>
                  <a:rPr lang="en-US" sz="2400" dirty="0"/>
                  <a:t>the test statistic.</a:t>
                </a:r>
              </a:p>
              <a:p>
                <a:pPr marL="457200" indent="-457200">
                  <a:buFont typeface="+mj-lt"/>
                  <a:buAutoNum type="arabicPeriod"/>
                </a:pPr>
                <a:r>
                  <a:rPr lang="en-US" sz="2400" dirty="0"/>
                  <a:t>Use the value of the test statistic to either </a:t>
                </a:r>
                <a:r>
                  <a:rPr lang="en-US" sz="2400" b="1" dirty="0"/>
                  <a:t>reject</a:t>
                </a:r>
                <a:r>
                  <a:rPr lang="en-US" sz="2400" dirty="0"/>
                  <a:t> or </a:t>
                </a:r>
                <a:r>
                  <a:rPr lang="en-US" sz="2400" b="1" dirty="0"/>
                  <a:t>not reject</a:t>
                </a:r>
                <a:r>
                  <a:rPr lang="en-US" sz="2400" dirty="0"/>
                  <a:t> 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Compute the statistics </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the estimated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a:solidFill>
                      <a:schemeClr val="tx1">
                        <a:lumMod val="75000"/>
                        <a:lumOff val="25000"/>
                      </a:schemeClr>
                    </a:solidFill>
                    <a:latin typeface="Karla" charset="0"/>
                    <a:ea typeface="Karla" charset="0"/>
                    <a:cs typeface="Karla" charset="0"/>
                  </a:rPr>
                  <a:t>we calculate the t-statistic.</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P-values for all three predictors </a:t>
            </a:r>
            <a:r>
              <a:rPr lang="en-US" sz="2400">
                <a:solidFill>
                  <a:schemeClr val="tx1">
                    <a:lumMod val="75000"/>
                    <a:lumOff val="25000"/>
                  </a:schemeClr>
                </a:solidFill>
                <a:latin typeface="Karla" charset="0"/>
                <a:ea typeface="Karla" charset="0"/>
                <a:cs typeface="Karla" charset="0"/>
              </a:rPr>
              <a:t>done independently</a:t>
            </a:r>
          </a:p>
          <a:p>
            <a:pPr>
              <a:spcAft>
                <a:spcPts val="1200"/>
              </a:spcAft>
            </a:pPr>
            <a:r>
              <a:rPr lang="en-US" sz="240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determine the model.</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a:t>Simple Regression:</a:t>
                </a:r>
              </a:p>
              <a:p>
                <a:pPr marL="1085820" lvl="1" indent="-342900">
                  <a:spcBef>
                    <a:spcPts val="600"/>
                  </a:spcBef>
                  <a:buFont typeface="Arial" charset="0"/>
                  <a:buChar char="•"/>
                </a:pPr>
                <a:r>
                  <a:rPr lang="en-US" dirty="0"/>
                  <a:t>	</a:t>
                </a:r>
                <a:r>
                  <a:rPr lang="en-US" sz="2000" dirty="0"/>
                  <a:t>Predictor variables Standard Errors</a:t>
                </a:r>
              </a:p>
              <a:p>
                <a:pPr marL="1085820" lvl="1" indent="-342900">
                  <a:spcBef>
                    <a:spcPts val="600"/>
                  </a:spcBef>
                  <a:buFont typeface="Arial" charset="0"/>
                  <a:buChar char="•"/>
                </a:pPr>
                <a:r>
                  <a:rPr lang="en-US" sz="2000" dirty="0"/>
                  <a:t>	Evaluating Significance of Predictors </a:t>
                </a:r>
              </a:p>
              <a:p>
                <a:pPr marL="1085820" lvl="1" indent="-342900">
                  <a:spcBef>
                    <a:spcPts val="600"/>
                  </a:spcBef>
                  <a:buFont typeface="Arial" charset="0"/>
                  <a:buChar char="•"/>
                </a:pPr>
                <a:r>
                  <a:rPr lang="en-US" sz="2000" dirty="0"/>
                  <a:t>	Hypothesis Testing</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charset="0"/>
                          </a:rPr>
                          <m:t>𝑓</m:t>
                        </m:r>
                      </m:e>
                    </m:acc>
                  </m:oMath>
                </a14:m>
                <a:r>
                  <a:rPr lang="en-US" sz="2000" dirty="0"/>
                  <a:t>?</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charset="0"/>
                          </a:rPr>
                          <m:t>𝑦</m:t>
                        </m:r>
                      </m:e>
                    </m:acc>
                  </m:oMath>
                </a14:m>
                <a:r>
                  <a:rPr lang="en-US" sz="2000" dirty="0"/>
                  <a:t>?</a:t>
                </a:r>
              </a:p>
              <a:p>
                <a:pPr>
                  <a:spcBef>
                    <a:spcPts val="600"/>
                  </a:spcBef>
                </a:pPr>
                <a:endParaRPr lang="en-US" sz="2000" dirty="0"/>
              </a:p>
              <a:p>
                <a:pPr>
                  <a:spcBef>
                    <a:spcPts val="0"/>
                  </a:spcBef>
                  <a:spcAft>
                    <a:spcPts val="1200"/>
                  </a:spcAft>
                </a:pPr>
                <a:r>
                  <a:rPr lang="en-US" sz="2000" b="1" dirty="0"/>
                  <a:t>Multiple Linear Regression: </a:t>
                </a:r>
              </a:p>
              <a:p>
                <a:pPr marL="1085820" lvl="1" indent="-342900">
                  <a:spcBef>
                    <a:spcPts val="0"/>
                  </a:spcBef>
                  <a:spcAft>
                    <a:spcPts val="600"/>
                  </a:spcAft>
                  <a:buFont typeface="Arial" charset="0"/>
                  <a:buChar char="•"/>
                </a:pPr>
                <a:r>
                  <a:rPr lang="en-US" sz="2000" dirty="0"/>
                  <a:t>	Categorical Predictors</a:t>
                </a:r>
              </a:p>
              <a:p>
                <a:pPr marL="1085820" lvl="1" indent="-342900">
                  <a:spcBef>
                    <a:spcPts val="0"/>
                  </a:spcBef>
                  <a:spcAft>
                    <a:spcPts val="600"/>
                  </a:spcAft>
                  <a:buFont typeface="Arial" charset="0"/>
                  <a:buChar char="•"/>
                </a:pPr>
                <a:r>
                  <a:rPr lang="en-US" sz="2000" dirty="0"/>
                  <a:t>	Collinearity</a:t>
                </a:r>
              </a:p>
              <a:p>
                <a:pPr marL="1085820" lvl="1" indent="-342900">
                  <a:spcBef>
                    <a:spcPts val="0"/>
                  </a:spcBef>
                  <a:spcAft>
                    <a:spcPts val="600"/>
                  </a:spcAft>
                  <a:buFont typeface="Arial" charset="0"/>
                  <a:buChar char="•"/>
                </a:pPr>
                <a:r>
                  <a:rPr lang="en-US" sz="2000" dirty="0"/>
                  <a:t>	Hypothesis Testing</a:t>
                </a:r>
              </a:p>
              <a:p>
                <a:pPr marL="1085820" lvl="1" indent="-342900">
                  <a:spcBef>
                    <a:spcPts val="0"/>
                  </a:spcBef>
                  <a:spcAft>
                    <a:spcPts val="1200"/>
                  </a:spcAft>
                  <a:buFont typeface="Arial" charset="0"/>
                  <a:buChar char="•"/>
                </a:pPr>
                <a:r>
                  <a:rPr lang="en-US" sz="2000" dirty="0"/>
                  <a:t>	Interaction Terms</a:t>
                </a:r>
              </a:p>
              <a:p>
                <a:pPr>
                  <a:spcBef>
                    <a:spcPts val="0"/>
                  </a:spcBef>
                </a:pPr>
                <a:r>
                  <a:rPr lang="en-US" sz="2000" b="1" dirty="0"/>
                  <a:t>Polynomial Regression</a:t>
                </a:r>
              </a:p>
              <a:p>
                <a:pPr>
                  <a:spcBef>
                    <a:spcPts val="672"/>
                  </a:spcBef>
                  <a:spcAft>
                    <a:spcPts val="1200"/>
                  </a:spcAft>
                </a:pPr>
                <a:endParaRPr lang="en-US" sz="2000" b="1" dirty="0"/>
              </a:p>
              <a:p>
                <a:pPr>
                  <a:spcBef>
                    <a:spcPts val="672"/>
                  </a:spcBef>
                  <a:spcAft>
                    <a:spcPts val="1200"/>
                  </a:spcAft>
                </a:pPr>
                <a:endParaRPr lang="en-US" sz="2000" b="1" dirty="0"/>
              </a:p>
              <a:p>
                <a:pPr>
                  <a:spcBef>
                    <a:spcPts val="672"/>
                  </a:spcBef>
                  <a:spcAft>
                    <a:spcPts val="1200"/>
                  </a:spcAft>
                </a:pPr>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fitted coefficients for a given subsample</a:t>
            </a:r>
          </a:p>
        </p:txBody>
      </p:sp>
    </p:spTree>
    <p:extLst>
      <p:ext uri="{BB962C8B-B14F-4D97-AF65-F5344CB8AC3E}">
        <p14:creationId xmlns:p14="http://schemas.microsoft.com/office/powerpoint/2010/main" val="191237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14:m>
                  <m:oMath xmlns:m="http://schemas.openxmlformats.org/officeDocument/2006/math">
                    <m:r>
                      <a:rPr lang="en-US" sz="2400" i="1">
                        <a:latin typeface="Cambria Math" charset="0"/>
                      </a:rPr>
                      <m:t>𝑥</m:t>
                    </m:r>
                  </m:oMath>
                </a14:m>
                <a:endParaRPr lang="en-US" sz="2400" b="0" dirty="0"/>
              </a:p>
              <a:p>
                <a:pPr marL="342900" indent="-342900">
                  <a:buFont typeface="Arial" charset="0"/>
                  <a:buChar char="•"/>
                </a:pPr>
                <a:r>
                  <a:rPr lang="en-US" sz="2400" b="0" dirty="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b="0" i="1" smtClean="0">
                        <a:latin typeface="Cambria Math" charset="0"/>
                      </a:rPr>
                      <m:t> </m:t>
                    </m:r>
                  </m:oMath>
                </a14:m>
                <a:endParaRPr lang="en-US" sz="2400" b="0" dirty="0"/>
              </a:p>
              <a:p>
                <a:pPr marL="342900" indent="-342900">
                  <a:buFont typeface="Arial" charset="0"/>
                  <a:buChar char="•"/>
                </a:pPr>
                <a:r>
                  <a:rPr lang="en-US" sz="2400" dirty="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a:t> </a:t>
                </a:r>
              </a:p>
              <a:p>
                <a:pPr marL="342900" indent="-342900">
                  <a:buFont typeface="Arial" charset="0"/>
                  <a:buChar char="•"/>
                </a:pPr>
                <a:r>
                  <a:rPr lang="en-US" sz="2400" dirty="0"/>
                  <a:t>The prediction CI is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a:latin typeface="Karla" charset="0"/>
                    <a:ea typeface="Karla" charset="0"/>
                    <a:cs typeface="Karla" charset="0"/>
                  </a:rPr>
                  <a:t>The variances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a:latin typeface="Karla" charset="0"/>
                  <a:ea typeface="Karla" charset="0"/>
                  <a:cs typeface="Karla" charset="0"/>
                </a:endParaRPr>
              </a:p>
              <a:p>
                <a:pPr>
                  <a:spcAft>
                    <a:spcPts val="1200"/>
                  </a:spcAft>
                </a:pPr>
                <a:r>
                  <a:rPr lang="en-US" sz="2400" dirty="0">
                    <a:latin typeface="Karla" charset="0"/>
                    <a:ea typeface="Karla" charset="0"/>
                    <a:cs typeface="Karla" charset="0"/>
                  </a:rPr>
                  <a:t>If our data is drawn from a larger set of observations then we can empirically estimate the </a:t>
                </a:r>
                <a:r>
                  <a:rPr lang="en-US" sz="2400" b="1" dirty="0">
                    <a:latin typeface="Karla" charset="0"/>
                    <a:ea typeface="Karla" charset="0"/>
                    <a:cs typeface="Karla" charset="0"/>
                  </a:rPr>
                  <a:t>standard errors</a:t>
                </a:r>
                <a:r>
                  <a:rPr lang="en-US" sz="2400" dirty="0">
                    <a:latin typeface="Karla" charset="0"/>
                    <a:ea typeface="Karla" charset="0"/>
                    <a:cs typeface="Karla" charset="0"/>
                  </a:rPr>
                  <a:t>,</a:t>
                </a:r>
                <a:r>
                  <a:rPr lang="en-US" sz="2400" b="1"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through bootstrapping. </a:t>
                </a:r>
              </a:p>
              <a:p>
                <a:pPr>
                  <a:spcAft>
                    <a:spcPts val="1200"/>
                  </a:spcAft>
                </a:pPr>
                <a:r>
                  <a:rPr lang="en-US" sz="2400" dirty="0">
                    <a:latin typeface="Karla" charset="0"/>
                    <a:ea typeface="Karla" charset="0"/>
                    <a:cs typeface="Karla" charset="0"/>
                  </a:rPr>
                  <a:t>If we know the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we 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analytically, using the formulae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520736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r>
                  <a:rPr lang="en-US" sz="2400" dirty="0">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is normally distributed with mean 0 and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a:solidFill>
                  <a:schemeClr val="tx1">
                    <a:lumMod val="75000"/>
                    <a:lumOff val="25000"/>
                  </a:schemeClr>
                </a:solidFill>
              </a:rPr>
              <a:t>This makes no sense?</a:t>
            </a: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29882</TotalTime>
  <Words>2416</Words>
  <Application>Microsoft Macintosh PowerPoint</Application>
  <PresentationFormat>Widescreen</PresentationFormat>
  <Paragraphs>814</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Karla</vt:lpstr>
      <vt:lpstr>GEC_template</vt:lpstr>
      <vt:lpstr>Lecture 5: Multiple Linear Regression</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forzaruta@gmail.com</cp:lastModifiedBy>
  <cp:revision>528</cp:revision>
  <cp:lastPrinted>2018-05-11T23:31:28Z</cp:lastPrinted>
  <dcterms:created xsi:type="dcterms:W3CDTF">2018-04-18T18:49:01Z</dcterms:created>
  <dcterms:modified xsi:type="dcterms:W3CDTF">2018-09-24T17:37:29Z</dcterms:modified>
</cp:coreProperties>
</file>